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80" r:id="rId5"/>
    <p:sldId id="260" r:id="rId6"/>
    <p:sldId id="261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2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8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9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3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8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6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9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2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4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C0756-9108-4BA8-BBD6-31C5ABFB61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2572-2EF3-4961-9F6D-C1355037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4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85611"/>
            <a:ext cx="9144000" cy="4472189"/>
          </a:xfrm>
        </p:spPr>
        <p:txBody>
          <a:bodyPr>
            <a:normAutofit fontScale="92500" lnSpcReduction="10000"/>
          </a:bodyPr>
          <a:lstStyle/>
          <a:p>
            <a:endParaRPr lang="en-US" sz="4000" b="1" dirty="0" smtClean="0"/>
          </a:p>
          <a:p>
            <a:endParaRPr lang="en-US" sz="4000" b="1" dirty="0"/>
          </a:p>
          <a:p>
            <a:r>
              <a:rPr lang="en-US" sz="4000" b="1" dirty="0" smtClean="0"/>
              <a:t>DISCRETIZATION </a:t>
            </a:r>
            <a:endParaRPr lang="en-US" sz="4000" dirty="0"/>
          </a:p>
          <a:p>
            <a:r>
              <a:rPr lang="en-US" sz="4000" b="1" dirty="0"/>
              <a:t>AND </a:t>
            </a:r>
            <a:endParaRPr lang="en-US" sz="4000" dirty="0"/>
          </a:p>
          <a:p>
            <a:r>
              <a:rPr lang="en-US" sz="4000" b="1" dirty="0"/>
              <a:t>NUMERICAL </a:t>
            </a:r>
            <a:r>
              <a:rPr lang="en-US" sz="4000" b="1" dirty="0" smtClean="0"/>
              <a:t>DIFFERENTIATION</a:t>
            </a:r>
          </a:p>
          <a:p>
            <a:endParaRPr lang="en-US" sz="4000" b="1" dirty="0"/>
          </a:p>
          <a:p>
            <a:r>
              <a:rPr lang="en-US" sz="4000" b="1" dirty="0" smtClean="0"/>
              <a:t>Prof. Samuel </a:t>
            </a:r>
            <a:r>
              <a:rPr lang="en-US" sz="4000" b="1" dirty="0" err="1" smtClean="0"/>
              <a:t>Okolie</a:t>
            </a:r>
            <a:r>
              <a:rPr lang="en-US" sz="4000" b="1" dirty="0" smtClean="0"/>
              <a:t>, Prof. </a:t>
            </a:r>
            <a:r>
              <a:rPr lang="en-US" sz="4000" b="1" dirty="0" err="1" smtClean="0"/>
              <a:t>Yinka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Adekunle</a:t>
            </a:r>
            <a:r>
              <a:rPr lang="en-US" sz="4000" b="1" dirty="0" smtClean="0"/>
              <a:t> &amp; Dr. </a:t>
            </a:r>
            <a:r>
              <a:rPr lang="en-US" sz="4000" b="1" dirty="0" err="1" smtClean="0"/>
              <a:t>Seun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Ebiesuwa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83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399" y="540913"/>
            <a:ext cx="10225825" cy="563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037" y="901521"/>
            <a:ext cx="9890974" cy="491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068" y="695459"/>
            <a:ext cx="10122794" cy="479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431" y="721218"/>
            <a:ext cx="10135673" cy="535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0158" y="631066"/>
            <a:ext cx="9968248" cy="515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0006" y="425004"/>
            <a:ext cx="10380371" cy="543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7888" y="682580"/>
            <a:ext cx="9478850" cy="546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735" y="721218"/>
            <a:ext cx="10419009" cy="553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0158" y="605307"/>
            <a:ext cx="10277341" cy="519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 = 2 with 0(h</a:t>
            </a:r>
            <a:r>
              <a:rPr lang="en-US" baseline="30000" dirty="0"/>
              <a:t>2</a:t>
            </a:r>
            <a:r>
              <a:rPr lang="en-US" dirty="0"/>
              <a:t>) error</a:t>
            </a:r>
          </a:p>
          <a:p>
            <a:pPr marL="0" indent="0">
              <a:buNone/>
            </a:pPr>
            <a:r>
              <a:rPr lang="en-US" dirty="0"/>
              <a:t>find d</a:t>
            </a:r>
            <a:r>
              <a:rPr lang="en-US" baseline="30000" dirty="0"/>
              <a:t>3</a:t>
            </a:r>
            <a:r>
              <a:rPr lang="en-US" dirty="0"/>
              <a:t>y/dy</a:t>
            </a:r>
            <a:r>
              <a:rPr lang="en-US" baseline="30000" dirty="0"/>
              <a:t>3</a:t>
            </a:r>
            <a:r>
              <a:rPr lang="en-US" dirty="0"/>
              <a:t> (Y</a:t>
            </a:r>
            <a:r>
              <a:rPr lang="en-US" baseline="30000" dirty="0"/>
              <a:t>///</a:t>
            </a:r>
            <a:r>
              <a:rPr lang="en-US" dirty="0"/>
              <a:t>) at x = 1 using </a:t>
            </a:r>
            <a:r>
              <a:rPr lang="en-US" dirty="0" smtClean="0"/>
              <a:t>central </a:t>
            </a:r>
            <a:r>
              <a:rPr lang="en-US" dirty="0"/>
              <a:t>divided difference use the formula:</a:t>
            </a:r>
          </a:p>
          <a:p>
            <a:pPr marL="0" indent="0">
              <a:buNone/>
            </a:pPr>
            <a:r>
              <a:rPr lang="en-US" dirty="0"/>
              <a:t>	[f</a:t>
            </a:r>
            <a:r>
              <a:rPr lang="en-US" baseline="30000" dirty="0"/>
              <a:t>///</a:t>
            </a:r>
            <a:r>
              <a:rPr lang="en-US" dirty="0"/>
              <a:t>(</a:t>
            </a:r>
            <a:r>
              <a:rPr lang="en-US" dirty="0" err="1"/>
              <a:t>x</a:t>
            </a:r>
            <a:r>
              <a:rPr lang="en-US" baseline="-25000" dirty="0" err="1"/>
              <a:t>ὶ</a:t>
            </a:r>
            <a:r>
              <a:rPr lang="en-US" dirty="0"/>
              <a:t>) = [f(</a:t>
            </a:r>
            <a:r>
              <a:rPr lang="en-US" dirty="0" err="1"/>
              <a:t>x</a:t>
            </a:r>
            <a:r>
              <a:rPr lang="en-US" baseline="-25000" dirty="0" err="1"/>
              <a:t>ὶ</a:t>
            </a:r>
            <a:r>
              <a:rPr lang="en-US" baseline="-25000" dirty="0"/>
              <a:t> +2 </a:t>
            </a:r>
            <a:r>
              <a:rPr lang="en-US" dirty="0"/>
              <a:t>) – 2 f(x</a:t>
            </a:r>
            <a:r>
              <a:rPr lang="en-US" baseline="-25000" dirty="0"/>
              <a:t>ὶ+1 </a:t>
            </a:r>
            <a:r>
              <a:rPr lang="en-US" dirty="0"/>
              <a:t>) + 2f(x</a:t>
            </a:r>
            <a:r>
              <a:rPr lang="en-US" baseline="-25000" dirty="0"/>
              <a:t>ὶ-1 </a:t>
            </a:r>
            <a:r>
              <a:rPr lang="en-US" dirty="0"/>
              <a:t>) – f(x</a:t>
            </a:r>
            <a:r>
              <a:rPr lang="en-US" baseline="-25000" dirty="0"/>
              <a:t>ὶ-2 </a:t>
            </a:r>
            <a:r>
              <a:rPr lang="en-US" dirty="0"/>
              <a:t>)]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mtClean="0"/>
              <a:t>                                     2h</a:t>
            </a:r>
            <a:r>
              <a:rPr lang="en-US" baseline="30000" smtClean="0"/>
              <a:t>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	Use high-accuracy formulae, obtain </a:t>
            </a:r>
          </a:p>
          <a:p>
            <a:pPr marL="0" indent="0">
              <a:buNone/>
            </a:pPr>
            <a:r>
              <a:rPr lang="en-US" dirty="0"/>
              <a:t>	f</a:t>
            </a:r>
            <a:r>
              <a:rPr lang="en-US" baseline="30000" dirty="0"/>
              <a:t>/</a:t>
            </a:r>
            <a:r>
              <a:rPr lang="en-US" dirty="0"/>
              <a:t>(x), f</a:t>
            </a:r>
            <a:r>
              <a:rPr lang="en-US" baseline="30000" dirty="0"/>
              <a:t>//</a:t>
            </a:r>
            <a:r>
              <a:rPr lang="en-US" dirty="0"/>
              <a:t>(x), f(</a:t>
            </a:r>
            <a:r>
              <a:rPr lang="en-US" baseline="30000" dirty="0"/>
              <a:t>///</a:t>
            </a:r>
            <a:r>
              <a:rPr lang="en-US" dirty="0"/>
              <a:t>)(x) for the function</a:t>
            </a:r>
          </a:p>
          <a:p>
            <a:pPr marL="0" indent="0">
              <a:buNone/>
            </a:pPr>
            <a:r>
              <a:rPr lang="en-US" dirty="0"/>
              <a:t>	f(x) = - 0.1x</a:t>
            </a:r>
            <a:r>
              <a:rPr lang="en-US" baseline="30000" dirty="0"/>
              <a:t>4</a:t>
            </a:r>
            <a:r>
              <a:rPr lang="en-US" dirty="0"/>
              <a:t> - 0.5x</a:t>
            </a:r>
            <a:r>
              <a:rPr lang="en-US" baseline="30000" dirty="0"/>
              <a:t>3</a:t>
            </a:r>
            <a:r>
              <a:rPr lang="en-US" dirty="0"/>
              <a:t> – 0.25x</a:t>
            </a:r>
            <a:r>
              <a:rPr lang="en-US" baseline="30000" dirty="0"/>
              <a:t>2</a:t>
            </a:r>
            <a:r>
              <a:rPr lang="en-US" dirty="0"/>
              <a:t> + 0.2x + 1.2 </a:t>
            </a:r>
          </a:p>
          <a:p>
            <a:pPr marL="0" indent="0">
              <a:buNone/>
            </a:pPr>
            <a:r>
              <a:rPr lang="en-US" dirty="0"/>
              <a:t>	at x = 0.5 using finite divided differences and a step size of h = 0.25</a:t>
            </a:r>
          </a:p>
          <a:p>
            <a:pPr marL="0" indent="0">
              <a:buNone/>
            </a:pPr>
            <a:r>
              <a:rPr lang="en-US" dirty="0"/>
              <a:t>Repeat the above by using h= 0.125, 0.0625 and present your result in a tabular form.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4.  Use Java programming to produce in  a tabular form the </a:t>
            </a:r>
            <a:r>
              <a:rPr lang="en-US" dirty="0" err="1"/>
              <a:t>fdd</a:t>
            </a:r>
            <a:r>
              <a:rPr lang="en-US" dirty="0"/>
              <a:t>, </a:t>
            </a:r>
            <a:r>
              <a:rPr lang="en-US" dirty="0" err="1"/>
              <a:t>bdd</a:t>
            </a:r>
            <a:r>
              <a:rPr lang="en-US" dirty="0"/>
              <a:t>, </a:t>
            </a:r>
            <a:r>
              <a:rPr lang="en-US" dirty="0" err="1"/>
              <a:t>cdd</a:t>
            </a:r>
            <a:r>
              <a:rPr lang="en-US" dirty="0"/>
              <a:t> (for first derivative) and the corresponding relative errors at the point x=0.5 with h=1.0, 0.5, 0.25,0.125, 0.0625 for f(x) = log x.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975675" y="1611824"/>
            <a:ext cx="4742481" cy="30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0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4248" y="231820"/>
            <a:ext cx="10715222" cy="643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0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0006" y="759854"/>
            <a:ext cx="10367493" cy="549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7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6045" y="268941"/>
            <a:ext cx="10199910" cy="590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9403" y="785611"/>
            <a:ext cx="9723549" cy="433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3872" y="210898"/>
            <a:ext cx="5732436" cy="2549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0842" y="2568377"/>
            <a:ext cx="5732436" cy="419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036" y="206062"/>
            <a:ext cx="10354613" cy="631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885" y="721217"/>
            <a:ext cx="10032642" cy="555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91" y="4824968"/>
            <a:ext cx="9298546" cy="1730378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1111" y="837127"/>
            <a:ext cx="7267126" cy="39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42</Words>
  <Application>Microsoft Office PowerPoint</Application>
  <PresentationFormat>Widescreen</PresentationFormat>
  <Paragraphs>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37</cp:revision>
  <dcterms:created xsi:type="dcterms:W3CDTF">2016-02-02T08:50:29Z</dcterms:created>
  <dcterms:modified xsi:type="dcterms:W3CDTF">2018-02-12T12:01:16Z</dcterms:modified>
</cp:coreProperties>
</file>